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75" r:id="rId5"/>
    <p:sldId id="278" r:id="rId6"/>
    <p:sldId id="279" r:id="rId7"/>
    <p:sldId id="276" r:id="rId8"/>
    <p:sldId id="277" r:id="rId9"/>
    <p:sldId id="262" r:id="rId10"/>
    <p:sldId id="267" r:id="rId11"/>
    <p:sldId id="273" r:id="rId12"/>
    <p:sldId id="274" r:id="rId13"/>
    <p:sldId id="281" r:id="rId14"/>
    <p:sldId id="271" r:id="rId15"/>
    <p:sldId id="282" r:id="rId16"/>
    <p:sldId id="280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77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tiff>
</file>

<file path=ppt/media/image3.jpeg>
</file>

<file path=ppt/media/image4.jpe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.tiff>
</file>

<file path=ppt/media/image8.png>
</file>

<file path=ppt/media/image80.png>
</file>

<file path=ppt/media/image81.png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85518-7193-43B3-BB30-DCB687ABA441}" type="datetimeFigureOut">
              <a:rPr lang="en-US" smtClean="0"/>
              <a:t>9/28/2018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8E30C3-5EC3-48A0-AC74-B8D673F8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51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6642" y="802433"/>
            <a:ext cx="7366447" cy="1786359"/>
          </a:xfrm>
        </p:spPr>
        <p:txBody>
          <a:bodyPr anchor="t"/>
          <a:lstStyle>
            <a:lvl1pPr algn="l">
              <a:defRPr sz="33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76640" y="4459790"/>
            <a:ext cx="5197784" cy="1655762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[Speaker]</a:t>
            </a:r>
          </a:p>
          <a:p>
            <a:r>
              <a:rPr lang="en-US" dirty="0"/>
              <a:t>[Date]</a:t>
            </a:r>
          </a:p>
        </p:txBody>
      </p:sp>
      <p:pic>
        <p:nvPicPr>
          <p:cNvPr id="6" name="Picture 4" descr="MIT Aero Astr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8850" y="5245176"/>
            <a:ext cx="1494938" cy="8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848" y="4592459"/>
            <a:ext cx="2484153" cy="561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419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759667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2293"/>
            <a:ext cx="10515600" cy="4744673"/>
          </a:xfrm>
        </p:spPr>
        <p:txBody>
          <a:bodyPr>
            <a:normAutofit/>
          </a:bodyPr>
          <a:lstStyle>
            <a:lvl1pPr marL="1285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800"/>
            </a:lvl1pPr>
            <a:lvl2pPr marL="385763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400"/>
            </a:lvl2pPr>
            <a:lvl3pPr marL="64293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2000"/>
            </a:lvl3pPr>
            <a:lvl4pPr marL="900113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1600"/>
            </a:lvl4pPr>
            <a:lvl5pPr marL="11572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AE222D66-B5FE-46B9-85ED-7C46672533E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169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35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AE222D66-B5FE-46B9-85ED-7C46672533E9}" type="slidenum">
              <a:rPr lang="en-US" smtClean="0"/>
              <a:t>‹#›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796435"/>
            <a:ext cx="10515600" cy="2565175"/>
          </a:xfrm>
        </p:spPr>
        <p:txBody>
          <a:bodyPr/>
          <a:lstStyle>
            <a:lvl1pPr marL="0" indent="0" algn="ctr">
              <a:buClr>
                <a:schemeClr val="accent5"/>
              </a:buClr>
              <a:buFont typeface="Wingdings" panose="05000000000000000000" pitchFamily="2" charset="2"/>
              <a:buNone/>
              <a:defRPr/>
            </a:lvl1pPr>
            <a:lvl2pPr marL="385763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2pPr>
            <a:lvl3pPr marL="642938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3pPr>
            <a:lvl4pPr marL="900113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4pPr>
            <a:lvl5pPr marL="1157288" indent="-128588">
              <a:buClr>
                <a:schemeClr val="accent5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56653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1" y="1836894"/>
            <a:ext cx="10515600" cy="4252759"/>
          </a:xfrm>
        </p:spPr>
        <p:txBody>
          <a:bodyPr>
            <a:normAutofit/>
          </a:bodyPr>
          <a:lstStyle>
            <a:lvl1pPr marL="342900" indent="-342900">
              <a:buFont typeface="+mj-lt"/>
              <a:buAutoNum type="arabicPeriod"/>
              <a:defRPr sz="1800" baseline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Previous Sections</a:t>
            </a:r>
          </a:p>
          <a:p>
            <a:pPr lvl="0"/>
            <a:r>
              <a:rPr lang="en-US" dirty="0"/>
              <a:t>Current Section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31853" y="1181020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solidFill>
                  <a:schemeClr val="accent5"/>
                </a:solidFill>
                <a:latin typeface="+mj-lt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1535049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22D66-B5FE-46B9-85ED-7C46672533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26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0.png"/><Relationship Id="rId4" Type="http://schemas.openxmlformats.org/officeDocument/2006/relationships/image" Target="../media/image5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Strategies for Reuse of</a:t>
            </a:r>
            <a:br>
              <a:rPr lang="en-US" sz="3600" dirty="0"/>
            </a:br>
            <a:r>
              <a:rPr lang="en-US" sz="3600" dirty="0"/>
              <a:t>Launch Vehicle First Stages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200" dirty="0"/>
              <a:t>Matthew </a:t>
            </a:r>
            <a:r>
              <a:rPr lang="en-US" sz="2200" dirty="0" err="1"/>
              <a:t>Vernacchia</a:t>
            </a:r>
            <a:endParaRPr lang="en-US" sz="2200" dirty="0"/>
          </a:p>
          <a:p>
            <a:r>
              <a:rPr lang="en-US" sz="2200" dirty="0"/>
              <a:t>Kelly </a:t>
            </a:r>
            <a:r>
              <a:rPr lang="en-US" sz="2200" dirty="0" err="1"/>
              <a:t>Mathesius</a:t>
            </a:r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2018-10-03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6640" y="2743200"/>
            <a:ext cx="78897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Are any first stage reuse strategies economically worthwhile?</a:t>
            </a:r>
          </a:p>
          <a:p>
            <a:r>
              <a:rPr lang="en-US" sz="2400" dirty="0"/>
              <a:t>… under what mission, market, and technological conditions? </a:t>
            </a:r>
          </a:p>
        </p:txBody>
      </p:sp>
    </p:spTree>
    <p:extLst>
      <p:ext uri="{BB962C8B-B14F-4D97-AF65-F5344CB8AC3E}">
        <p14:creationId xmlns:p14="http://schemas.microsoft.com/office/powerpoint/2010/main" val="157002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192505A-BF49-644A-801A-B457876E0D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158" y="886599"/>
            <a:ext cx="9023685" cy="541421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Downrange propulsive landing has lowest estimated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032921" y="3290681"/>
            <a:ext cx="1192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Lowest estimated cost</a:t>
            </a:r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</a:t>
            </a:r>
            <a:r>
              <a:rPr lang="en-US" b="1" dirty="0" smtClean="0">
                <a:latin typeface="+mj-lt"/>
              </a:rPr>
              <a:t>Results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82126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decreases with number of reuses … up to a point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 flipH="1">
            <a:off x="7296758" y="2117944"/>
            <a:ext cx="3990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Confidently cheaper than expendable:</a:t>
            </a:r>
          </a:p>
          <a:p>
            <a:r>
              <a:rPr lang="en-US" dirty="0"/>
              <a:t>	&gt; ~5 uses</a:t>
            </a:r>
          </a:p>
          <a:p>
            <a:endParaRPr lang="en-US" dirty="0"/>
          </a:p>
          <a:p>
            <a:r>
              <a:rPr lang="en-US" dirty="0"/>
              <a:t>Realize most of cost savings:</a:t>
            </a:r>
          </a:p>
          <a:p>
            <a:r>
              <a:rPr lang="en-US" dirty="0"/>
              <a:t>	&gt; ~20 uses</a:t>
            </a:r>
          </a:p>
          <a:p>
            <a:endParaRPr lang="en-US" dirty="0"/>
          </a:p>
          <a:p>
            <a:r>
              <a:rPr lang="en-US" dirty="0"/>
              <a:t>Cost increases due to refurbishment: </a:t>
            </a:r>
          </a:p>
          <a:p>
            <a:r>
              <a:rPr lang="en-US" dirty="0"/>
              <a:t>	&gt; ~60 uses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19" r="50485"/>
          <a:stretch/>
        </p:blipFill>
        <p:spPr>
          <a:xfrm>
            <a:off x="913146" y="975262"/>
            <a:ext cx="5182854" cy="53810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51223" y="5206445"/>
            <a:ext cx="2984410" cy="46166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LEO mission, 10 Mg payload</a:t>
            </a:r>
          </a:p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stage 1&amp;2: kerosene gas gen. tech.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979772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4138012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046870" y="4426268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839558" y="2300982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839558" y="3118255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839558" y="3943786"/>
            <a:ext cx="457200" cy="164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827976" y="483413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928660" y="484866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35140" y="484866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60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35" t="89452" r="31094"/>
          <a:stretch/>
        </p:blipFill>
        <p:spPr>
          <a:xfrm>
            <a:off x="1767558" y="3619559"/>
            <a:ext cx="1040519" cy="898642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2571996" y="3842902"/>
            <a:ext cx="276590" cy="24042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</a:t>
            </a:r>
            <a:r>
              <a:rPr lang="en-US" b="1" dirty="0" smtClean="0">
                <a:latin typeface="+mj-lt"/>
              </a:rPr>
              <a:t>Results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316586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8" grpId="1"/>
      <p:bldP spid="19" grpId="0"/>
      <p:bldP spid="19" grpId="1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5"/>
          <a:stretch/>
        </p:blipFill>
        <p:spPr>
          <a:xfrm>
            <a:off x="7242111" y="1388317"/>
            <a:ext cx="4427178" cy="48006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052760" y="1145667"/>
            <a:ext cx="2771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Medium 10 Mg payload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67"/>
          <a:stretch/>
        </p:blipFill>
        <p:spPr>
          <a:xfrm>
            <a:off x="7224378" y="1388317"/>
            <a:ext cx="4439454" cy="4800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047303" y="1136142"/>
            <a:ext cx="27717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Small 100 kg payload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68" r="6652"/>
          <a:stretch/>
        </p:blipFill>
        <p:spPr>
          <a:xfrm>
            <a:off x="0" y="1876796"/>
            <a:ext cx="7086600" cy="38356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Reuse is </a:t>
            </a:r>
            <a:r>
              <a:rPr lang="en-US" dirty="0" smtClean="0"/>
              <a:t>more worthwhile </a:t>
            </a:r>
            <a:r>
              <a:rPr lang="en-US" dirty="0" smtClean="0"/>
              <a:t>for </a:t>
            </a:r>
            <a:r>
              <a:rPr lang="en-US" dirty="0"/>
              <a:t>medium to heavy launch vehicles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12</a:t>
            </a:fld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4800010" y="4354350"/>
            <a:ext cx="0" cy="4572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1236771" y="4374389"/>
            <a:ext cx="0" cy="48577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882990" y="1307025"/>
            <a:ext cx="2984410" cy="46166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LEO mission</a:t>
            </a:r>
          </a:p>
          <a:p>
            <a:r>
              <a:rPr lang="en-US" sz="12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stage 1&amp;2: kerosene gas gen. tech.</a:t>
            </a:r>
          </a:p>
        </p:txBody>
      </p:sp>
      <p:sp>
        <p:nvSpPr>
          <p:cNvPr id="14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</a:t>
            </a:r>
            <a:r>
              <a:rPr lang="en-US" b="1" dirty="0" smtClean="0">
                <a:latin typeface="+mj-lt"/>
              </a:rPr>
              <a:t>Results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4931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work: development costs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2294"/>
            <a:ext cx="10515600" cy="2180918"/>
          </a:xfrm>
        </p:spPr>
        <p:txBody>
          <a:bodyPr/>
          <a:lstStyle/>
          <a:p>
            <a:r>
              <a:rPr lang="en-US" dirty="0" smtClean="0"/>
              <a:t> This work only addressed </a:t>
            </a:r>
            <a:r>
              <a:rPr lang="en-US" i="1" dirty="0" smtClean="0"/>
              <a:t>recurring</a:t>
            </a:r>
            <a:r>
              <a:rPr lang="en-US" dirty="0" smtClean="0"/>
              <a:t> costs (cost-per-flight)</a:t>
            </a:r>
          </a:p>
          <a:p>
            <a:r>
              <a:rPr lang="en-US" dirty="0" smtClean="0"/>
              <a:t> But development costs are also significant</a:t>
            </a:r>
          </a:p>
          <a:p>
            <a:r>
              <a:rPr lang="en-US" dirty="0" smtClean="0"/>
              <a:t> Area for further study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77625" y="3814179"/>
            <a:ext cx="108367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Hypothesis: high launch rates are needed to justify developing reusability</a:t>
            </a:r>
            <a:endParaRPr lang="en-US" sz="2800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b="1" dirty="0"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19209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Conclusion: Some 1</a:t>
            </a:r>
            <a:r>
              <a:rPr lang="en-US" baseline="30000" dirty="0"/>
              <a:t>st</a:t>
            </a:r>
            <a:r>
              <a:rPr lang="en-US" dirty="0"/>
              <a:t> stage reuse strategies, particularly downrange propulsive landing, can </a:t>
            </a:r>
            <a:r>
              <a:rPr lang="en-US" dirty="0" smtClean="0"/>
              <a:t>reduce cost per flight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Downrange propulsive landing is likely the lowest-cost strategy</a:t>
            </a:r>
          </a:p>
          <a:p>
            <a:pPr lvl="1"/>
            <a:r>
              <a:rPr lang="en-US" dirty="0"/>
              <a:t> Partial (engines-only) reuse strategies have small potential savings</a:t>
            </a:r>
          </a:p>
          <a:p>
            <a:pPr lvl="1"/>
            <a:r>
              <a:rPr lang="en-US" dirty="0"/>
              <a:t> Winged stages have uncertain (and probably high) production costs</a:t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Only worthwhile for medium-large launch vehicles, where first stage production costs </a:t>
            </a:r>
            <a:r>
              <a:rPr lang="en-US" dirty="0" smtClean="0"/>
              <a:t>dominate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b="1" dirty="0"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32476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745111" y="547479"/>
            <a:ext cx="10569889" cy="5903468"/>
            <a:chOff x="1934480" y="1346301"/>
            <a:chExt cx="8590684" cy="4798048"/>
          </a:xfrm>
        </p:grpSpPr>
        <p:sp>
          <p:nvSpPr>
            <p:cNvPr id="6" name="TextBox 5"/>
            <p:cNvSpPr txBox="1"/>
            <p:nvPr/>
          </p:nvSpPr>
          <p:spPr>
            <a:xfrm>
              <a:off x="2807104" y="5869189"/>
              <a:ext cx="1537249" cy="27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Launch site recovery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480" y="1346301"/>
              <a:ext cx="8317497" cy="406660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39809" y="5869189"/>
              <a:ext cx="1556948" cy="2751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Downrange recovery</a:t>
              </a:r>
            </a:p>
          </p:txBody>
        </p:sp>
        <p:sp>
          <p:nvSpPr>
            <p:cNvPr id="9" name="Left Brace 8"/>
            <p:cNvSpPr/>
            <p:nvPr/>
          </p:nvSpPr>
          <p:spPr>
            <a:xfrm rot="16200000">
              <a:off x="3400833" y="5159306"/>
              <a:ext cx="203197" cy="1264919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Brace 9"/>
            <p:cNvSpPr/>
            <p:nvPr/>
          </p:nvSpPr>
          <p:spPr>
            <a:xfrm rot="16200000">
              <a:off x="8087130" y="4062556"/>
              <a:ext cx="203197" cy="3429001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07104" y="5372436"/>
              <a:ext cx="637454" cy="250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Falcon 9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24850" y="5280103"/>
              <a:ext cx="718335" cy="425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USAF RBS</a:t>
              </a:r>
            </a:p>
            <a:p>
              <a:r>
                <a:rPr lang="en-US" sz="1400" dirty="0"/>
                <a:t>Baikal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28170" y="5280103"/>
              <a:ext cx="805990" cy="42524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Falcon 9</a:t>
              </a:r>
            </a:p>
            <a:p>
              <a:r>
                <a:rPr lang="en-US" sz="1400" dirty="0"/>
                <a:t>New Glenn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121628" y="5372436"/>
              <a:ext cx="482989" cy="250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Ares I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062698" y="5372436"/>
              <a:ext cx="1462466" cy="250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XS-1 Phantom Express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74106" y="5372436"/>
              <a:ext cx="1006419" cy="2501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Vulcan SMART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34480" y="5398458"/>
              <a:ext cx="859292" cy="2501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Examples: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67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latin typeface="+mj-lt"/>
              </a:rPr>
              <a:t>Backup Slides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7141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CFEC39-AD7E-124D-A7AE-1067AD32E1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169" y="910230"/>
            <a:ext cx="9015663" cy="5409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reuse strategies reduce the payload mass fraction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7" name="Text Placeholder 4"/>
          <p:cNvSpPr txBox="1">
            <a:spLocks/>
          </p:cNvSpPr>
          <p:nvPr/>
        </p:nvSpPr>
        <p:spPr>
          <a:xfrm>
            <a:off x="838200" y="6356354"/>
            <a:ext cx="7707284" cy="3651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1. Production costs | </a:t>
            </a:r>
            <a:r>
              <a:rPr lang="en-US" b="1" dirty="0">
                <a:latin typeface="+mj-lt"/>
              </a:rPr>
              <a:t>2. Lowest-cost strategy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3. Conditions for reuse viability | Conclusion</a:t>
            </a:r>
          </a:p>
        </p:txBody>
      </p:sp>
    </p:spTree>
    <p:extLst>
      <p:ext uri="{BB962C8B-B14F-4D97-AF65-F5344CB8AC3E}">
        <p14:creationId xmlns:p14="http://schemas.microsoft.com/office/powerpoint/2010/main" val="723460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launch providers are moving </a:t>
            </a:r>
            <a:r>
              <a:rPr lang="en-US" dirty="0" smtClean="0"/>
              <a:t>towards 1</a:t>
            </a:r>
            <a:r>
              <a:rPr lang="en-US" baseline="30000" dirty="0" smtClean="0"/>
              <a:t>st</a:t>
            </a:r>
            <a:r>
              <a:rPr lang="en-US" dirty="0" smtClean="0"/>
              <a:t> stage </a:t>
            </a:r>
            <a:r>
              <a:rPr lang="en-US" dirty="0"/>
              <a:t>reusability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5759"/>
            <a:ext cx="4887553" cy="460120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Will providers of expendable launch vehicles be left behind?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… or are these development efforts wasting billions?</a:t>
            </a:r>
          </a:p>
        </p:txBody>
      </p:sp>
      <p:pic>
        <p:nvPicPr>
          <p:cNvPr id="5" name="Picture 4" descr="https://www.boeing.com/resources/boeingdotcom/space/phantom-express/phantom_express_gallery3_96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78" t="11845" r="11398" b="19965"/>
          <a:stretch/>
        </p:blipFill>
        <p:spPr bwMode="auto">
          <a:xfrm>
            <a:off x="8444508" y="3926779"/>
            <a:ext cx="2051603" cy="147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8" descr="https://cdn.geekwire.com/wp-content/uploads/2016/09/160912-blue-origin-new-glenn-2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19" t="15093" r="16549"/>
          <a:stretch/>
        </p:blipFill>
        <p:spPr bwMode="auto">
          <a:xfrm>
            <a:off x="8339721" y="1008581"/>
            <a:ext cx="1362297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https://abm-website-assets.s3.amazonaws.com/rdmag.com/s3fs-public/embedded_image/2018/02/BlueOrigin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80" t="46557" r="64257" b="20064"/>
          <a:stretch/>
        </p:blipFill>
        <p:spPr bwMode="auto">
          <a:xfrm>
            <a:off x="6204602" y="3751781"/>
            <a:ext cx="51716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ttps://abm-website-assets.s3.amazonaws.com/rdmag.com/s3fs-public/embedded_image/2018/02/BlueOrigin2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07" t="42402" r="59054" b="20065"/>
          <a:stretch/>
        </p:blipFill>
        <p:spPr bwMode="auto">
          <a:xfrm>
            <a:off x="6196593" y="1047148"/>
            <a:ext cx="457421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517894" y="1934023"/>
            <a:ext cx="105137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SpaceX</a:t>
            </a:r>
            <a:endParaRPr lang="en-US" sz="1400" dirty="0"/>
          </a:p>
          <a:p>
            <a:r>
              <a:rPr lang="en-US" sz="1400" dirty="0"/>
              <a:t>Falcon 9</a:t>
            </a:r>
          </a:p>
          <a:p>
            <a:r>
              <a:rPr lang="en-US" sz="1400" dirty="0"/>
              <a:t>Operational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708619" y="1934023"/>
            <a:ext cx="133453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Blue Origin</a:t>
            </a:r>
          </a:p>
          <a:p>
            <a:r>
              <a:rPr lang="en-US" sz="1400" dirty="0"/>
              <a:t>New Glenn</a:t>
            </a:r>
          </a:p>
          <a:p>
            <a:r>
              <a:rPr lang="en-US" sz="1400" dirty="0"/>
              <a:t>In development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512124" y="4199642"/>
            <a:ext cx="168315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ULA</a:t>
            </a:r>
          </a:p>
          <a:p>
            <a:r>
              <a:rPr lang="en-US" sz="1400" dirty="0" smtClean="0"/>
              <a:t>Vulcan SMART </a:t>
            </a:r>
            <a:r>
              <a:rPr lang="en-US" sz="1400" dirty="0"/>
              <a:t>reuse</a:t>
            </a:r>
          </a:p>
          <a:p>
            <a:r>
              <a:rPr lang="en-US" sz="1400" dirty="0"/>
              <a:t>In development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496111" y="4199642"/>
            <a:ext cx="179940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Boeing</a:t>
            </a:r>
          </a:p>
          <a:p>
            <a:r>
              <a:rPr lang="en-US" sz="1400" dirty="0"/>
              <a:t>XS-1 Phantom Express</a:t>
            </a:r>
          </a:p>
          <a:p>
            <a:r>
              <a:rPr lang="en-US" sz="1400" dirty="0"/>
              <a:t>In development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5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872397" y="5537532"/>
            <a:ext cx="34852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Image credits: Space Exploration Technologies, Blue Origin, United Launch Alliance, and The Boeing Company 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1107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first stage reuse strategies have been proposed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9" name="Group 18"/>
          <p:cNvGrpSpPr/>
          <p:nvPr/>
        </p:nvGrpSpPr>
        <p:grpSpPr>
          <a:xfrm>
            <a:off x="3139826" y="1325242"/>
            <a:ext cx="8697878" cy="4830665"/>
            <a:chOff x="1934480" y="1346301"/>
            <a:chExt cx="8697878" cy="4830665"/>
          </a:xfrm>
        </p:grpSpPr>
        <p:sp>
          <p:nvSpPr>
            <p:cNvPr id="6" name="TextBox 5"/>
            <p:cNvSpPr txBox="1"/>
            <p:nvPr/>
          </p:nvSpPr>
          <p:spPr>
            <a:xfrm>
              <a:off x="2807104" y="5869189"/>
              <a:ext cx="16793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Launch site recovery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34480" y="1346301"/>
              <a:ext cx="8317497" cy="406660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7339809" y="5869189"/>
              <a:ext cx="16978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Downrange recovery</a:t>
              </a:r>
            </a:p>
          </p:txBody>
        </p:sp>
        <p:sp>
          <p:nvSpPr>
            <p:cNvPr id="9" name="Left Brace 8"/>
            <p:cNvSpPr/>
            <p:nvPr/>
          </p:nvSpPr>
          <p:spPr>
            <a:xfrm rot="16200000">
              <a:off x="3400833" y="5159306"/>
              <a:ext cx="203197" cy="1264919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Brace 9"/>
            <p:cNvSpPr/>
            <p:nvPr/>
          </p:nvSpPr>
          <p:spPr>
            <a:xfrm rot="16200000">
              <a:off x="8087130" y="4062556"/>
              <a:ext cx="203197" cy="3429001"/>
            </a:xfrm>
            <a:prstGeom prst="leftBrace">
              <a:avLst>
                <a:gd name="adj1" fmla="val 0"/>
                <a:gd name="adj2" fmla="val 50000"/>
              </a:avLst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807104" y="5372436"/>
              <a:ext cx="7002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Falcon 9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24850" y="5280103"/>
              <a:ext cx="78624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USAF RBS</a:t>
              </a:r>
            </a:p>
            <a:p>
              <a:r>
                <a:rPr lang="en-US" sz="1200" dirty="0"/>
                <a:t>Baikal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128170" y="5280103"/>
              <a:ext cx="87639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Falcon 9</a:t>
              </a:r>
            </a:p>
            <a:p>
              <a:r>
                <a:rPr lang="en-US" sz="1200" dirty="0"/>
                <a:t>New Glenn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121628" y="5372436"/>
              <a:ext cx="5368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Ares I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062698" y="5372436"/>
              <a:ext cx="15696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XS-1 Phantom Express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874106" y="5372436"/>
              <a:ext cx="108542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Vulcan SMART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934480" y="5398458"/>
              <a:ext cx="8592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i="1" dirty="0"/>
                <a:t>Examples: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30164" y="1252217"/>
            <a:ext cx="37324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 but their performance and cost have not been (publically) compared under a common framework</a:t>
            </a:r>
          </a:p>
          <a:p>
            <a:endParaRPr lang="en-US" dirty="0"/>
          </a:p>
          <a:p>
            <a:r>
              <a:rPr lang="en-US" dirty="0"/>
              <a:t>… and there remains controversy as to which, if any, are economically worthwhile</a:t>
            </a:r>
          </a:p>
        </p:txBody>
      </p:sp>
      <p:sp>
        <p:nvSpPr>
          <p:cNvPr id="21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latin typeface="+mj-lt"/>
              </a:rPr>
              <a:t>Intro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Methods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3947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Picture 179">
            <a:extLst>
              <a:ext uri="{FF2B5EF4-FFF2-40B4-BE49-F238E27FC236}">
                <a16:creationId xmlns:a16="http://schemas.microsoft.com/office/drawing/2014/main" id="{AE1CA693-21E9-824D-8F73-ED309B8DF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9760" y="1537684"/>
            <a:ext cx="1570583" cy="353802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E6E322-AB4D-EE41-BA0E-7CEE878DD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759667"/>
          </a:xfrm>
        </p:spPr>
        <p:txBody>
          <a:bodyPr/>
          <a:lstStyle/>
          <a:p>
            <a:r>
              <a:rPr lang="en-US" dirty="0"/>
              <a:t>Cost per flight is estimated with performance and cost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EB64C-4F42-BF4E-9277-CF4A196EA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8DE98B-6354-9F48-B4BB-1CA0246F72F8}"/>
              </a:ext>
            </a:extLst>
          </p:cNvPr>
          <p:cNvSpPr txBox="1"/>
          <p:nvPr/>
        </p:nvSpPr>
        <p:spPr>
          <a:xfrm>
            <a:off x="3933748" y="1806727"/>
            <a:ext cx="1496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Estimate vehicle size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7F3EA-C6B8-0C40-8174-9F88B80D282A}"/>
              </a:ext>
            </a:extLst>
          </p:cNvPr>
          <p:cNvSpPr txBox="1"/>
          <p:nvPr/>
        </p:nvSpPr>
        <p:spPr>
          <a:xfrm>
            <a:off x="1476937" y="3309191"/>
            <a:ext cx="224870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Estimate operations and refurbishment costs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3EB66B-7E04-304E-9DE8-61EAC540DF50}"/>
              </a:ext>
            </a:extLst>
          </p:cNvPr>
          <p:cNvSpPr txBox="1"/>
          <p:nvPr/>
        </p:nvSpPr>
        <p:spPr>
          <a:xfrm>
            <a:off x="5805965" y="3309191"/>
            <a:ext cx="2053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Estimate 1</a:t>
            </a:r>
            <a:r>
              <a:rPr lang="en-US" sz="2000" baseline="30000" dirty="0">
                <a:solidFill>
                  <a:schemeClr val="accent6">
                    <a:lumMod val="75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stage production cost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F8891D-1181-5244-8593-CBD3F28472A7}"/>
              </a:ext>
            </a:extLst>
          </p:cNvPr>
          <p:cNvSpPr txBox="1"/>
          <p:nvPr/>
        </p:nvSpPr>
        <p:spPr>
          <a:xfrm>
            <a:off x="3557261" y="3289028"/>
            <a:ext cx="2249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Estimate 2</a:t>
            </a:r>
            <a:r>
              <a:rPr lang="en-US" sz="2000" baseline="30000" dirty="0">
                <a:solidFill>
                  <a:schemeClr val="accent6">
                    <a:lumMod val="75000"/>
                  </a:schemeClr>
                </a:solidFill>
              </a:rPr>
              <a:t>nd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stage production cost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773CF759-2250-714D-BE27-DF25908F12DA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 rot="5400000">
            <a:off x="3244462" y="1871440"/>
            <a:ext cx="794578" cy="208092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B91C58FA-A45F-A541-8F96-EC78A9A4ED81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5360148" y="1836678"/>
            <a:ext cx="794578" cy="2150448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A1C2C47-A4C7-7745-ABC2-FB82CDB2817A}"/>
              </a:ext>
            </a:extLst>
          </p:cNvPr>
          <p:cNvCxnSpPr>
            <a:cxnSpLocks/>
            <a:stCxn id="5" idx="2"/>
            <a:endCxn id="8" idx="0"/>
          </p:cNvCxnSpPr>
          <p:nvPr/>
        </p:nvCxnSpPr>
        <p:spPr>
          <a:xfrm>
            <a:off x="4682213" y="2514612"/>
            <a:ext cx="2" cy="77441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673C8639-BE57-5441-BD34-B01C2E55182E}"/>
              </a:ext>
            </a:extLst>
          </p:cNvPr>
          <p:cNvSpPr txBox="1"/>
          <p:nvPr/>
        </p:nvSpPr>
        <p:spPr>
          <a:xfrm>
            <a:off x="3841003" y="5843253"/>
            <a:ext cx="1682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</a:rPr>
              <a:t>Estimate cost per flight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7C53E95-35AA-F14A-8280-6CBFE6A140B5}"/>
              </a:ext>
            </a:extLst>
          </p:cNvPr>
          <p:cNvSpPr txBox="1"/>
          <p:nvPr/>
        </p:nvSpPr>
        <p:spPr>
          <a:xfrm>
            <a:off x="5621479" y="4263497"/>
            <a:ext cx="24223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Estimate 1</a:t>
            </a:r>
            <a:r>
              <a:rPr lang="en-US" sz="2000" baseline="30000" dirty="0">
                <a:solidFill>
                  <a:schemeClr val="accent6">
                    <a:lumMod val="75000"/>
                  </a:schemeClr>
                </a:solidFill>
              </a:rPr>
              <a:t>st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 stage production amortization share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47302057-E06B-D54D-8AF4-DDBFB8901F15}"/>
              </a:ext>
            </a:extLst>
          </p:cNvPr>
          <p:cNvSpPr txBox="1"/>
          <p:nvPr/>
        </p:nvSpPr>
        <p:spPr>
          <a:xfrm>
            <a:off x="4146846" y="2424857"/>
            <a:ext cx="2032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masses</a:t>
            </a:r>
          </a:p>
        </p:txBody>
      </p:sp>
      <p:cxnSp>
        <p:nvCxnSpPr>
          <p:cNvPr id="92" name="Curved Connector 91">
            <a:extLst>
              <a:ext uri="{FF2B5EF4-FFF2-40B4-BE49-F238E27FC236}">
                <a16:creationId xmlns:a16="http://schemas.microsoft.com/office/drawing/2014/main" id="{27F80D1F-1799-0B4B-ABC4-4B6FC5223F7E}"/>
              </a:ext>
            </a:extLst>
          </p:cNvPr>
          <p:cNvCxnSpPr>
            <a:cxnSpLocks/>
            <a:stCxn id="6" idx="2"/>
            <a:endCxn id="46" idx="0"/>
          </p:cNvCxnSpPr>
          <p:nvPr/>
        </p:nvCxnSpPr>
        <p:spPr>
          <a:xfrm rot="16200000" flipH="1">
            <a:off x="2882551" y="4043591"/>
            <a:ext cx="1518399" cy="208092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81467B2D-8084-EA48-8C0F-478B04606B08}"/>
              </a:ext>
            </a:extLst>
          </p:cNvPr>
          <p:cNvCxnSpPr>
            <a:cxnSpLocks/>
            <a:stCxn id="8" idx="2"/>
            <a:endCxn id="46" idx="0"/>
          </p:cNvCxnSpPr>
          <p:nvPr/>
        </p:nvCxnSpPr>
        <p:spPr>
          <a:xfrm flipH="1">
            <a:off x="4682212" y="3996914"/>
            <a:ext cx="3" cy="18463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urved Connector 104">
            <a:extLst>
              <a:ext uri="{FF2B5EF4-FFF2-40B4-BE49-F238E27FC236}">
                <a16:creationId xmlns:a16="http://schemas.microsoft.com/office/drawing/2014/main" id="{655C6AEE-D663-5544-98C6-5D632BC493DE}"/>
              </a:ext>
            </a:extLst>
          </p:cNvPr>
          <p:cNvCxnSpPr>
            <a:cxnSpLocks/>
            <a:stCxn id="47" idx="2"/>
            <a:endCxn id="46" idx="0"/>
          </p:cNvCxnSpPr>
          <p:nvPr/>
        </p:nvCxnSpPr>
        <p:spPr>
          <a:xfrm rot="5400000">
            <a:off x="5475391" y="4485982"/>
            <a:ext cx="564093" cy="2150449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AB2CF5BB-310E-FB4A-B582-B31AE3FDEEF5}"/>
              </a:ext>
            </a:extLst>
          </p:cNvPr>
          <p:cNvCxnSpPr>
            <a:cxnSpLocks/>
            <a:stCxn id="7" idx="2"/>
            <a:endCxn id="47" idx="0"/>
          </p:cNvCxnSpPr>
          <p:nvPr/>
        </p:nvCxnSpPr>
        <p:spPr>
          <a:xfrm>
            <a:off x="6832661" y="4017077"/>
            <a:ext cx="0" cy="2464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14">
            <a:extLst>
              <a:ext uri="{FF2B5EF4-FFF2-40B4-BE49-F238E27FC236}">
                <a16:creationId xmlns:a16="http://schemas.microsoft.com/office/drawing/2014/main" id="{AAD63DF6-61A6-5547-9D3E-1658CA706682}"/>
              </a:ext>
            </a:extLst>
          </p:cNvPr>
          <p:cNvSpPr txBox="1"/>
          <p:nvPr/>
        </p:nvSpPr>
        <p:spPr>
          <a:xfrm>
            <a:off x="2623883" y="1301065"/>
            <a:ext cx="1393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mission orbit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C7887376-FD9E-A94D-873B-173EAFB182C0}"/>
              </a:ext>
            </a:extLst>
          </p:cNvPr>
          <p:cNvSpPr txBox="1"/>
          <p:nvPr/>
        </p:nvSpPr>
        <p:spPr>
          <a:xfrm>
            <a:off x="4043120" y="1301065"/>
            <a:ext cx="969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strategy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6A743B1-4752-8840-9A1D-0EE76F27CF98}"/>
              </a:ext>
            </a:extLst>
          </p:cNvPr>
          <p:cNvSpPr txBox="1"/>
          <p:nvPr/>
        </p:nvSpPr>
        <p:spPr>
          <a:xfrm>
            <a:off x="5095302" y="1301065"/>
            <a:ext cx="1358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payload size</a:t>
            </a: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D4E9678A-17AA-6C4B-86BD-F2C1EE3A95D0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4682211" y="1670397"/>
            <a:ext cx="2" cy="2343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urved Connector 128">
            <a:extLst>
              <a:ext uri="{FF2B5EF4-FFF2-40B4-BE49-F238E27FC236}">
                <a16:creationId xmlns:a16="http://schemas.microsoft.com/office/drawing/2014/main" id="{6552E250-DE1C-C94D-98DA-FBC543171CF7}"/>
              </a:ext>
            </a:extLst>
          </p:cNvPr>
          <p:cNvCxnSpPr>
            <a:cxnSpLocks/>
            <a:stCxn id="115" idx="2"/>
            <a:endCxn id="5" idx="0"/>
          </p:cNvCxnSpPr>
          <p:nvPr/>
        </p:nvCxnSpPr>
        <p:spPr>
          <a:xfrm rot="16200000" flipH="1">
            <a:off x="3933297" y="1057811"/>
            <a:ext cx="136330" cy="1361502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Curved Connector 131">
            <a:extLst>
              <a:ext uri="{FF2B5EF4-FFF2-40B4-BE49-F238E27FC236}">
                <a16:creationId xmlns:a16="http://schemas.microsoft.com/office/drawing/2014/main" id="{045948C8-8CD3-2C46-87B3-C7D909CCFE46}"/>
              </a:ext>
            </a:extLst>
          </p:cNvPr>
          <p:cNvCxnSpPr>
            <a:cxnSpLocks/>
            <a:endCxn id="5" idx="0"/>
          </p:cNvCxnSpPr>
          <p:nvPr/>
        </p:nvCxnSpPr>
        <p:spPr>
          <a:xfrm rot="5400000">
            <a:off x="5237399" y="1115212"/>
            <a:ext cx="136330" cy="1246701"/>
          </a:xfrm>
          <a:prstGeom prst="curvedConnector3">
            <a:avLst>
              <a:gd name="adj1" fmla="val 58079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ight Brace 144">
            <a:extLst>
              <a:ext uri="{FF2B5EF4-FFF2-40B4-BE49-F238E27FC236}">
                <a16:creationId xmlns:a16="http://schemas.microsoft.com/office/drawing/2014/main" id="{91CF4CCD-96B0-7B4F-A4DA-186FFC055AFF}"/>
              </a:ext>
            </a:extLst>
          </p:cNvPr>
          <p:cNvSpPr/>
          <p:nvPr/>
        </p:nvSpPr>
        <p:spPr>
          <a:xfrm rot="10800000">
            <a:off x="1359567" y="1864583"/>
            <a:ext cx="131212" cy="786818"/>
          </a:xfrm>
          <a:prstGeom prst="rightBrace">
            <a:avLst/>
          </a:prstGeom>
          <a:ln w="254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9E340034-626A-4F42-AFCE-6CDD7044BAA2}"/>
              </a:ext>
            </a:extLst>
          </p:cNvPr>
          <p:cNvSpPr txBox="1"/>
          <p:nvPr/>
        </p:nvSpPr>
        <p:spPr>
          <a:xfrm>
            <a:off x="-201795" y="1904701"/>
            <a:ext cx="15393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Performance Model</a:t>
            </a:r>
          </a:p>
        </p:txBody>
      </p:sp>
      <p:sp>
        <p:nvSpPr>
          <p:cNvPr id="147" name="Left Brace 146">
            <a:extLst>
              <a:ext uri="{FF2B5EF4-FFF2-40B4-BE49-F238E27FC236}">
                <a16:creationId xmlns:a16="http://schemas.microsoft.com/office/drawing/2014/main" id="{2223ACD3-12C0-9449-AC37-D6F091EE72AE}"/>
              </a:ext>
            </a:extLst>
          </p:cNvPr>
          <p:cNvSpPr/>
          <p:nvPr/>
        </p:nvSpPr>
        <p:spPr>
          <a:xfrm>
            <a:off x="1410163" y="3448281"/>
            <a:ext cx="121186" cy="2214389"/>
          </a:xfrm>
          <a:prstGeom prst="leftBrace">
            <a:avLst/>
          </a:prstGeom>
          <a:ln w="254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868790B8-D871-9748-89AB-C2D26999B75E}"/>
              </a:ext>
            </a:extLst>
          </p:cNvPr>
          <p:cNvSpPr txBox="1"/>
          <p:nvPr/>
        </p:nvSpPr>
        <p:spPr>
          <a:xfrm>
            <a:off x="414720" y="4232309"/>
            <a:ext cx="8649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Cost Model</a:t>
            </a: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46F0ED3D-B8C0-AF45-BD26-9C6EA8412393}"/>
              </a:ext>
            </a:extLst>
          </p:cNvPr>
          <p:cNvCxnSpPr>
            <a:cxnSpLocks/>
          </p:cNvCxnSpPr>
          <p:nvPr/>
        </p:nvCxnSpPr>
        <p:spPr>
          <a:xfrm flipV="1">
            <a:off x="9177051" y="1463035"/>
            <a:ext cx="0" cy="4054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6EDF2578-A3A6-8846-8387-674A619BF640}"/>
              </a:ext>
            </a:extLst>
          </p:cNvPr>
          <p:cNvCxnSpPr>
            <a:cxnSpLocks/>
          </p:cNvCxnSpPr>
          <p:nvPr/>
        </p:nvCxnSpPr>
        <p:spPr>
          <a:xfrm>
            <a:off x="9177051" y="5517242"/>
            <a:ext cx="217674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TextBox 157">
            <a:extLst>
              <a:ext uri="{FF2B5EF4-FFF2-40B4-BE49-F238E27FC236}">
                <a16:creationId xmlns:a16="http://schemas.microsoft.com/office/drawing/2014/main" id="{2312ABB6-1D80-4F45-8F47-D64340406B2F}"/>
              </a:ext>
            </a:extLst>
          </p:cNvPr>
          <p:cNvSpPr txBox="1"/>
          <p:nvPr/>
        </p:nvSpPr>
        <p:spPr>
          <a:xfrm rot="16200000">
            <a:off x="8171315" y="3195975"/>
            <a:ext cx="1659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Cost per flight</a:t>
            </a:r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C16B0605-80BF-454B-B425-52745D96C6C6}"/>
              </a:ext>
            </a:extLst>
          </p:cNvPr>
          <p:cNvSpPr>
            <a:spLocks noChangeAspect="1"/>
          </p:cNvSpPr>
          <p:nvPr/>
        </p:nvSpPr>
        <p:spPr>
          <a:xfrm>
            <a:off x="10186741" y="3741482"/>
            <a:ext cx="157368" cy="158331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8" name="Elbow Connector 167">
            <a:extLst>
              <a:ext uri="{FF2B5EF4-FFF2-40B4-BE49-F238E27FC236}">
                <a16:creationId xmlns:a16="http://schemas.microsoft.com/office/drawing/2014/main" id="{8768AEF6-E4E8-434D-8D89-48BDF9A26CEC}"/>
              </a:ext>
            </a:extLst>
          </p:cNvPr>
          <p:cNvCxnSpPr>
            <a:cxnSpLocks/>
            <a:stCxn id="46" idx="3"/>
            <a:endCxn id="158" idx="0"/>
          </p:cNvCxnSpPr>
          <p:nvPr/>
        </p:nvCxnSpPr>
        <p:spPr>
          <a:xfrm flipV="1">
            <a:off x="5523420" y="3380641"/>
            <a:ext cx="3292838" cy="2816555"/>
          </a:xfrm>
          <a:prstGeom prst="bentConnector3">
            <a:avLst>
              <a:gd name="adj1" fmla="val 94832"/>
            </a:avLst>
          </a:prstGeom>
          <a:ln cap="rnd">
            <a:solidFill>
              <a:schemeClr val="tx1"/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extBox 183">
            <a:extLst>
              <a:ext uri="{FF2B5EF4-FFF2-40B4-BE49-F238E27FC236}">
                <a16:creationId xmlns:a16="http://schemas.microsoft.com/office/drawing/2014/main" id="{92B622E6-B05E-2B4F-9E21-FA08C71912D6}"/>
              </a:ext>
            </a:extLst>
          </p:cNvPr>
          <p:cNvSpPr txBox="1"/>
          <p:nvPr/>
        </p:nvSpPr>
        <p:spPr>
          <a:xfrm>
            <a:off x="-89825" y="2421403"/>
            <a:ext cx="1550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+uncertainty (Monte Carlo)</a:t>
            </a: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B959838F-6A94-E942-AA19-777B55A20DB0}"/>
              </a:ext>
            </a:extLst>
          </p:cNvPr>
          <p:cNvSpPr txBox="1"/>
          <p:nvPr/>
        </p:nvSpPr>
        <p:spPr>
          <a:xfrm>
            <a:off x="-112692" y="4752543"/>
            <a:ext cx="1550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+uncertainty (Monte Carlo)</a:t>
            </a:r>
          </a:p>
        </p:txBody>
      </p:sp>
      <p:sp>
        <p:nvSpPr>
          <p:cNvPr id="36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5062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46" grpId="0"/>
      <p:bldP spid="47" grpId="0"/>
      <p:bldP spid="81" grpId="0"/>
      <p:bldP spid="115" grpId="0"/>
      <p:bldP spid="116" grpId="0"/>
      <p:bldP spid="117" grpId="0"/>
      <p:bldP spid="145" grpId="0" animBg="1"/>
      <p:bldP spid="146" grpId="0"/>
      <p:bldP spid="147" grpId="0" animBg="1"/>
      <p:bldP spid="148" grpId="0"/>
      <p:bldP spid="158" grpId="0"/>
      <p:bldP spid="159" grpId="0" animBg="1"/>
      <p:bldP spid="184" grpId="0"/>
      <p:bldP spid="18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343" y="565501"/>
            <a:ext cx="4898657" cy="367399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 smtClean="0"/>
                  <a:t>Payload capacity  is set by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𝑠𝑝</m:t>
                        </m:r>
                      </m:sub>
                    </m:sSub>
                  </m:oMath>
                </a14:m>
                <a:r>
                  <a:rPr lang="en-US" dirty="0" smtClean="0"/>
                  <a:t> and inert mass</a:t>
                </a:r>
                <a:endParaRPr lang="en-US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1507" t="-1600" b="-11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980902" y="1762298"/>
                <a:ext cx="1649169" cy="3907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,1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, 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𝑠𝑝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80902" y="1762298"/>
                <a:ext cx="1649169" cy="390748"/>
              </a:xfrm>
              <a:prstGeom prst="rect">
                <a:avLst/>
              </a:prstGeom>
              <a:blipFill>
                <a:blip r:embed="rId4"/>
                <a:stretch>
                  <a:fillRect b="-46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175666" y="2153046"/>
                <a:ext cx="12596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1 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, 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5666" y="2153046"/>
                <a:ext cx="1259640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Right Brace 6"/>
          <p:cNvSpPr/>
          <p:nvPr/>
        </p:nvSpPr>
        <p:spPr>
          <a:xfrm>
            <a:off x="2804213" y="1537709"/>
            <a:ext cx="137000" cy="1263681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129742" y="2169549"/>
            <a:ext cx="9892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35080" y="1859513"/>
            <a:ext cx="9924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Tsiolkovsky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4240982" y="1575992"/>
            <a:ext cx="2528177" cy="764197"/>
            <a:chOff x="1936161" y="5099752"/>
            <a:chExt cx="2528177" cy="764197"/>
          </a:xfrm>
        </p:grpSpPr>
        <p:grpSp>
          <p:nvGrpSpPr>
            <p:cNvPr id="12" name="Group 11"/>
            <p:cNvGrpSpPr>
              <a:grpSpLocks noChangeAspect="1"/>
            </p:cNvGrpSpPr>
            <p:nvPr/>
          </p:nvGrpSpPr>
          <p:grpSpPr>
            <a:xfrm rot="16200000">
              <a:off x="3367377" y="4797468"/>
              <a:ext cx="383452" cy="1749510"/>
              <a:chOff x="6634885" y="2413029"/>
              <a:chExt cx="616434" cy="2812500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6634886" y="3498298"/>
                <a:ext cx="616433" cy="1727231"/>
                <a:chOff x="7155967" y="2486103"/>
                <a:chExt cx="914400" cy="2632842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7155967" y="2486103"/>
                  <a:ext cx="914400" cy="2286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ounded Rectangle 23"/>
                <p:cNvSpPr/>
                <p:nvPr/>
              </p:nvSpPr>
              <p:spPr>
                <a:xfrm>
                  <a:off x="7209569" y="2904561"/>
                  <a:ext cx="822960" cy="1812362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Flowchart: Manual Operation 24"/>
                <p:cNvSpPr/>
                <p:nvPr/>
              </p:nvSpPr>
              <p:spPr>
                <a:xfrm rot="10800000">
                  <a:off x="7389494" y="4772103"/>
                  <a:ext cx="463112" cy="346842"/>
                </a:xfrm>
                <a:prstGeom prst="flowChartManualOperation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/>
              <p:cNvGrpSpPr/>
              <p:nvPr/>
            </p:nvGrpSpPr>
            <p:grpSpPr>
              <a:xfrm>
                <a:off x="6634885" y="2857050"/>
                <a:ext cx="616433" cy="827416"/>
                <a:chOff x="6771290" y="2368972"/>
                <a:chExt cx="914400" cy="1261242"/>
              </a:xfrm>
            </p:grpSpPr>
            <p:sp>
              <p:nvSpPr>
                <p:cNvPr id="20" name="Rectangle 19"/>
                <p:cNvSpPr/>
                <p:nvPr/>
              </p:nvSpPr>
              <p:spPr>
                <a:xfrm>
                  <a:off x="6771290" y="2368972"/>
                  <a:ext cx="914400" cy="9144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1" name="Rounded Rectangle 20"/>
                <p:cNvSpPr/>
                <p:nvPr/>
              </p:nvSpPr>
              <p:spPr>
                <a:xfrm>
                  <a:off x="6815431" y="2451569"/>
                  <a:ext cx="822960" cy="762437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Flowchart: Manual Operation 21"/>
                <p:cNvSpPr/>
                <p:nvPr/>
              </p:nvSpPr>
              <p:spPr>
                <a:xfrm rot="10800000">
                  <a:off x="7011122" y="3283372"/>
                  <a:ext cx="463112" cy="346842"/>
                </a:xfrm>
                <a:prstGeom prst="flowChartManualOperation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9" name="Rectangle 18"/>
              <p:cNvSpPr/>
              <p:nvPr/>
            </p:nvSpPr>
            <p:spPr>
              <a:xfrm>
                <a:off x="6740103" y="2413029"/>
                <a:ext cx="403870" cy="365973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/>
            <p:cNvSpPr/>
            <p:nvPr/>
          </p:nvSpPr>
          <p:spPr>
            <a:xfrm rot="16200000">
              <a:off x="3394840" y="5111539"/>
              <a:ext cx="251227" cy="22765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2623388" y="5403419"/>
              <a:ext cx="1840950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6" name="TextBox 15"/>
                <p:cNvSpPr txBox="1"/>
                <p:nvPr/>
              </p:nvSpPr>
              <p:spPr>
                <a:xfrm>
                  <a:off x="1936161" y="5197403"/>
                  <a:ext cx="75366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𝜋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∗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36161" y="5197403"/>
                  <a:ext cx="753668" cy="369332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6" name="TextBox 25"/>
          <p:cNvSpPr txBox="1"/>
          <p:nvPr/>
        </p:nvSpPr>
        <p:spPr>
          <a:xfrm>
            <a:off x="835793" y="1392966"/>
            <a:ext cx="18614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Specific impulse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9310" y="2555626"/>
            <a:ext cx="21446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Inert mass fraction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16133" y="2481955"/>
            <a:ext cx="2455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Payload mass fraction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1568128" y="4582620"/>
            <a:ext cx="8741945" cy="1322249"/>
            <a:chOff x="1568128" y="4582620"/>
            <a:chExt cx="8741945" cy="1322249"/>
          </a:xfrm>
        </p:grpSpPr>
        <p:sp>
          <p:nvSpPr>
            <p:cNvPr id="30" name="TextBox 29"/>
            <p:cNvSpPr txBox="1"/>
            <p:nvPr/>
          </p:nvSpPr>
          <p:spPr>
            <a:xfrm>
              <a:off x="1568128" y="4582620"/>
              <a:ext cx="87419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smtClean="0"/>
                <a:t>Technology limits achievable specific impulse and inert mass fraction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1" name="TextBox 30"/>
                <p:cNvSpPr txBox="1"/>
                <p:nvPr/>
              </p:nvSpPr>
              <p:spPr>
                <a:xfrm>
                  <a:off x="3011086" y="5173322"/>
                  <a:ext cx="2474203" cy="73154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𝑠𝑝</m:t>
                            </m:r>
                          </m:sub>
                        </m:s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</a:rPr>
                          <m:t>Triangular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(…)</m:t>
                        </m:r>
                      </m:oMath>
                    </m:oMathPara>
                  </a14:m>
                  <a:endParaRPr lang="en-US" sz="2000" dirty="0" smtClean="0"/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∼</m:t>
                        </m:r>
                        <m:r>
                          <m:rPr>
                            <m:sty m:val="p"/>
                          </m:rPr>
                          <a:rPr lang="en-US" sz="2000">
                            <a:latin typeface="Cambria Math" panose="02040503050406030204" pitchFamily="18" charset="0"/>
                          </a:rPr>
                          <m:t>Triangular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(…)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 xmlns="">
            <p:sp>
              <p:nvSpPr>
                <p:cNvPr id="31" name="TextBox 30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3011086" y="5173322"/>
                  <a:ext cx="2474203" cy="731547"/>
                </a:xfrm>
                <a:prstGeom prst="rect">
                  <a:avLst/>
                </a:prstGeom>
                <a:blipFill>
                  <a:blip r:embed="rId7"/>
                  <a:stretch>
                    <a:fillRect b="-7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2" name="Right Brace 31"/>
            <p:cNvSpPr/>
            <p:nvPr/>
          </p:nvSpPr>
          <p:spPr>
            <a:xfrm>
              <a:off x="5651029" y="5217087"/>
              <a:ext cx="137000" cy="631841"/>
            </a:xfrm>
            <a:prstGeom prst="righ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894598" y="5179065"/>
              <a:ext cx="21999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Based on modern</a:t>
              </a:r>
            </a:p>
            <a:p>
              <a:r>
                <a:rPr lang="en-US" sz="2000" dirty="0" smtClean="0"/>
                <a:t>kerosene/O</a:t>
              </a:r>
              <a:r>
                <a:rPr lang="en-US" sz="2000" baseline="-25000" dirty="0" smtClean="0"/>
                <a:t>2</a:t>
              </a:r>
              <a:r>
                <a:rPr lang="en-US" sz="2000" dirty="0" smtClean="0"/>
                <a:t> stages</a:t>
              </a:r>
              <a:endParaRPr lang="en-US" sz="2000" dirty="0"/>
            </a:p>
          </p:txBody>
        </p:sp>
      </p:grpSp>
      <p:sp>
        <p:nvSpPr>
          <p:cNvPr id="36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78709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Reuse adds mass to the first stage,</a:t>
            </a:r>
            <a:br>
              <a:rPr lang="en-US" dirty="0" smtClean="0"/>
            </a:br>
            <a:r>
              <a:rPr lang="en-US" dirty="0" smtClean="0"/>
              <a:t>decreasing payload capacity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6</a:t>
            </a:fld>
            <a:endParaRPr lang="en-US"/>
          </a:p>
        </p:txBody>
      </p:sp>
      <p:grpSp>
        <p:nvGrpSpPr>
          <p:cNvPr id="17" name="Group 16"/>
          <p:cNvGrpSpPr/>
          <p:nvPr/>
        </p:nvGrpSpPr>
        <p:grpSpPr>
          <a:xfrm>
            <a:off x="665547" y="1885030"/>
            <a:ext cx="3715179" cy="1744127"/>
            <a:chOff x="1504521" y="2542938"/>
            <a:chExt cx="3127893" cy="1436354"/>
          </a:xfrm>
        </p:grpSpPr>
        <p:sp>
          <p:nvSpPr>
            <p:cNvPr id="5" name="TextBox 4"/>
            <p:cNvSpPr txBox="1"/>
            <p:nvPr/>
          </p:nvSpPr>
          <p:spPr>
            <a:xfrm>
              <a:off x="3404068" y="2542938"/>
              <a:ext cx="122834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Recovery hardware</a:t>
              </a:r>
              <a:endParaRPr lang="en-US" sz="1600" dirty="0"/>
            </a:p>
          </p:txBody>
        </p:sp>
        <p:grpSp>
          <p:nvGrpSpPr>
            <p:cNvPr id="6" name="Group 5"/>
            <p:cNvGrpSpPr/>
            <p:nvPr/>
          </p:nvGrpSpPr>
          <p:grpSpPr>
            <a:xfrm rot="16200000">
              <a:off x="2203570" y="2630292"/>
              <a:ext cx="865712" cy="1202149"/>
              <a:chOff x="4405488" y="2209989"/>
              <a:chExt cx="865712" cy="1202149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4656783" y="2209989"/>
                <a:ext cx="365504" cy="1202149"/>
                <a:chOff x="7155967" y="2486103"/>
                <a:chExt cx="914400" cy="2632842"/>
              </a:xfrm>
            </p:grpSpPr>
            <p:sp>
              <p:nvSpPr>
                <p:cNvPr id="11" name="Rectangle 10"/>
                <p:cNvSpPr/>
                <p:nvPr/>
              </p:nvSpPr>
              <p:spPr>
                <a:xfrm>
                  <a:off x="7155967" y="2486103"/>
                  <a:ext cx="914400" cy="2286000"/>
                </a:xfrm>
                <a:prstGeom prst="rect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" name="Rounded Rectangle 11"/>
                <p:cNvSpPr/>
                <p:nvPr/>
              </p:nvSpPr>
              <p:spPr>
                <a:xfrm>
                  <a:off x="7209570" y="2917022"/>
                  <a:ext cx="822960" cy="1799899"/>
                </a:xfrm>
                <a:prstGeom prst="round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Flowchart: Manual Operation 12"/>
                <p:cNvSpPr/>
                <p:nvPr/>
              </p:nvSpPr>
              <p:spPr>
                <a:xfrm rot="10800000">
                  <a:off x="7389494" y="4772103"/>
                  <a:ext cx="463112" cy="346842"/>
                </a:xfrm>
                <a:prstGeom prst="flowChartManualOperation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8" name="Right Triangle 7"/>
              <p:cNvSpPr/>
              <p:nvPr/>
            </p:nvSpPr>
            <p:spPr>
              <a:xfrm>
                <a:off x="5046850" y="2861362"/>
                <a:ext cx="224350" cy="493774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ight Triangle 8"/>
              <p:cNvSpPr/>
              <p:nvPr/>
            </p:nvSpPr>
            <p:spPr>
              <a:xfrm flipH="1">
                <a:off x="4405488" y="2858985"/>
                <a:ext cx="224350" cy="493774"/>
              </a:xfrm>
              <a:prstGeom prst="rtTriangl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4705475" y="3027851"/>
                <a:ext cx="276738" cy="178800"/>
              </a:xfrm>
              <a:prstGeom prst="roundRect">
                <a:avLst/>
              </a:prstGeom>
              <a:noFill/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" name="Straight Arrow Connector 13"/>
            <p:cNvCxnSpPr>
              <a:stCxn id="5" idx="1"/>
              <a:endCxn id="8" idx="3"/>
            </p:cNvCxnSpPr>
            <p:nvPr/>
          </p:nvCxnSpPr>
          <p:spPr>
            <a:xfrm flipH="1">
              <a:off x="3180499" y="2835326"/>
              <a:ext cx="223569" cy="7536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04521" y="3394517"/>
              <a:ext cx="12958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Recovery propellant</a:t>
              </a:r>
              <a:endParaRPr lang="en-US" sz="1600" dirty="0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 flipV="1">
              <a:off x="2511741" y="3263997"/>
              <a:ext cx="467764" cy="28230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/>
          <p:cNvCxnSpPr/>
          <p:nvPr/>
        </p:nvCxnSpPr>
        <p:spPr>
          <a:xfrm>
            <a:off x="3845353" y="2649321"/>
            <a:ext cx="9892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/>
              <p:cNvSpPr txBox="1"/>
              <p:nvPr/>
            </p:nvSpPr>
            <p:spPr>
              <a:xfrm>
                <a:off x="5158299" y="2240069"/>
                <a:ext cx="2296974" cy="6078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bSup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     &gt;</m:t>
                      </m:r>
                      <m:sSubSup>
                        <m:sSubSup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𝑒𝑥𝑝𝑑</m:t>
                          </m:r>
                        </m:sup>
                      </m:sSubSup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19" name="TextBox 1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8299" y="2240069"/>
                <a:ext cx="2296974" cy="607859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/>
          <p:cNvSpPr txBox="1"/>
          <p:nvPr/>
        </p:nvSpPr>
        <p:spPr>
          <a:xfrm>
            <a:off x="4054727" y="2931622"/>
            <a:ext cx="1699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“unavailable” mass fraction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301092" y="2931622"/>
            <a:ext cx="2009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xpendable inert mass fraction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8326778" y="2611190"/>
            <a:ext cx="989215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/>
              <p:cNvSpPr txBox="1"/>
              <p:nvPr/>
            </p:nvSpPr>
            <p:spPr>
              <a:xfrm>
                <a:off x="9998540" y="2296009"/>
                <a:ext cx="621132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𝜋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</m:sub>
                      </m:sSub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23" name="TextBox 2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8540" y="2296009"/>
                <a:ext cx="621132" cy="52322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TextBox 24"/>
          <p:cNvSpPr txBox="1"/>
          <p:nvPr/>
        </p:nvSpPr>
        <p:spPr>
          <a:xfrm>
            <a:off x="9109555" y="3085510"/>
            <a:ext cx="2455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Payload mass fraction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5754336" y="2334965"/>
            <a:ext cx="0" cy="5524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0648247" y="2325525"/>
            <a:ext cx="0" cy="5524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1529744" y="4050757"/>
            <a:ext cx="9741834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For each reuse strategy: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2400" dirty="0" smtClean="0"/>
              <a:t>Recovery hardware distribution fit to detailed studies</a:t>
            </a:r>
          </a:p>
          <a:p>
            <a:pPr marL="285750" indent="-285750">
              <a:buClr>
                <a:schemeClr val="accent5"/>
              </a:buClr>
              <a:buFont typeface="Wingdings" panose="05000000000000000000" pitchFamily="2" charset="2"/>
              <a:buChar char="§"/>
            </a:pPr>
            <a:r>
              <a:rPr lang="en-US" sz="2400" dirty="0" smtClean="0"/>
              <a:t>Recovery propellant calculated fro maneuvers with dispersed parameters </a:t>
            </a:r>
            <a:endParaRPr lang="en-US" sz="2400" dirty="0"/>
          </a:p>
        </p:txBody>
      </p:sp>
      <p:sp>
        <p:nvSpPr>
          <p:cNvPr id="30" name="TextBox 29"/>
          <p:cNvSpPr txBox="1"/>
          <p:nvPr/>
        </p:nvSpPr>
        <p:spPr>
          <a:xfrm>
            <a:off x="2967603" y="5593999"/>
            <a:ext cx="58537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Model output: element masses to cost model</a:t>
            </a:r>
            <a:endParaRPr lang="en-US" sz="2400" dirty="0"/>
          </a:p>
        </p:txBody>
      </p:sp>
      <p:cxnSp>
        <p:nvCxnSpPr>
          <p:cNvPr id="32" name="Straight Arrow Connector 31"/>
          <p:cNvCxnSpPr>
            <a:endCxn id="30" idx="1"/>
          </p:cNvCxnSpPr>
          <p:nvPr/>
        </p:nvCxnSpPr>
        <p:spPr>
          <a:xfrm flipV="1">
            <a:off x="2360137" y="5824832"/>
            <a:ext cx="60746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71637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09152-97F1-8849-9B0A-83849822D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TRANSCOST model relates masses to costs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391C39-708C-DA49-B248-16F182BED1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Cost Estimating Relationships (CERs):</a:t>
                </a:r>
                <a:br>
                  <a:rPr lang="en-US" dirty="0"/>
                </a:br>
                <a:r>
                  <a:rPr lang="en-US" dirty="0"/>
                  <a:t/>
                </a:r>
                <a:br>
                  <a:rPr lang="en-US" dirty="0"/>
                </a:b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𝐸𝑙𝑒𝑚𝑒𝑛𝑡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𝑝𝑟𝑜𝑑𝑢𝑐𝑡𝑖𝑜𝑛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𝑐𝑜𝑠𝑡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𝐸𝑙𝑒𝑚𝑒𝑛𝑡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𝑚𝑎𝑠𝑠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b="0" dirty="0"/>
              </a:p>
              <a:p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b="0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b="0" dirty="0"/>
                  <a:t> – empirically fit point parameters based on historical data</a:t>
                </a:r>
              </a:p>
              <a:p>
                <a:endParaRPr lang="en-US" dirty="0"/>
              </a:p>
              <a:p>
                <a:r>
                  <a:rPr lang="en-US" dirty="0"/>
                  <a:t>Stage production costs are the sum of elements’ production costs:</a:t>
                </a:r>
                <a:br>
                  <a:rPr lang="en-US" dirty="0"/>
                </a:b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𝑆𝑡𝑎𝑔𝑒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𝑝𝑟𝑜𝑑𝑢𝑐𝑡𝑖𝑜𝑛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𝑐𝑜𝑠𝑡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𝑙𝑒𝑚𝑒𝑛𝑡𝑠</m:t>
                          </m:r>
                        </m:sub>
                        <m:sup/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𝐸𝑙𝑒𝑚𝑒𝑛𝑡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𝑝𝑟𝑜𝑑𝑢𝑐𝑡𝑖𝑜𝑛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𝑐𝑜𝑠𝑡</m:t>
                          </m:r>
                        </m:e>
                      </m:nary>
                    </m:oMath>
                  </m:oMathPara>
                </a14:m>
                <a:endParaRPr lang="en-US" b="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A391C39-708C-DA49-B248-16F182BED1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139" b="-371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3A440C-F5D9-6941-9746-2F57A0CAE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3528831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E1607-62D7-2047-B51D-E6E60BE5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Quantifying uncertainty for TRANSCOST parameters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D38D9-7FF3-B34E-8715-F16F0BB83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B26E7-CB2F-1747-8CE9-46D7F81E9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550" y="1457784"/>
            <a:ext cx="5117947" cy="38384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30F6B4-3BAD-4743-BF20-7298443E79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22"/>
          <a:stretch/>
        </p:blipFill>
        <p:spPr>
          <a:xfrm>
            <a:off x="7253999" y="1455764"/>
            <a:ext cx="4776421" cy="384048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08FFC68-B65C-234F-A5B8-C77BC8C42408}"/>
              </a:ext>
            </a:extLst>
          </p:cNvPr>
          <p:cNvCxnSpPr>
            <a:cxnSpLocks/>
          </p:cNvCxnSpPr>
          <p:nvPr/>
        </p:nvCxnSpPr>
        <p:spPr>
          <a:xfrm>
            <a:off x="276340" y="3850739"/>
            <a:ext cx="8862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C791185-3795-364F-842F-3ADA442100A3}"/>
              </a:ext>
            </a:extLst>
          </p:cNvPr>
          <p:cNvSpPr txBox="1"/>
          <p:nvPr/>
        </p:nvSpPr>
        <p:spPr>
          <a:xfrm>
            <a:off x="-2600" y="2650410"/>
            <a:ext cx="13660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digitize TRANSCOST historical 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F694ADB-5416-CF40-91F6-D4B7E5495529}"/>
              </a:ext>
            </a:extLst>
          </p:cNvPr>
          <p:cNvCxnSpPr>
            <a:cxnSpLocks/>
          </p:cNvCxnSpPr>
          <p:nvPr/>
        </p:nvCxnSpPr>
        <p:spPr>
          <a:xfrm>
            <a:off x="6124463" y="3854759"/>
            <a:ext cx="8862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C99FC47-D543-B244-8AAA-0B9731A1548C}"/>
                  </a:ext>
                </a:extLst>
              </p:cNvPr>
              <p:cNvSpPr txBox="1"/>
              <p:nvPr/>
            </p:nvSpPr>
            <p:spPr>
              <a:xfrm>
                <a:off x="5747595" y="2650410"/>
                <a:ext cx="1639981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regress data, establish confidence bounds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C99FC47-D543-B244-8AAA-0B9731A154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7595" y="2650410"/>
                <a:ext cx="1639981" cy="1200329"/>
              </a:xfrm>
              <a:prstGeom prst="rect">
                <a:avLst/>
              </a:prstGeom>
              <a:blipFill>
                <a:blip r:embed="rId4"/>
                <a:stretch>
                  <a:fillRect l="-2308" t="-2105" b="-7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B29DFA8-699F-8E49-A74C-C71EBCB6D326}"/>
                  </a:ext>
                </a:extLst>
              </p:cNvPr>
              <p:cNvSpPr txBox="1"/>
              <p:nvPr/>
            </p:nvSpPr>
            <p:spPr>
              <a:xfrm>
                <a:off x="1573269" y="5587233"/>
                <a:ext cx="3105839" cy="669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Cost estimating relationship: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𝑀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p>
                    </m:sSup>
                  </m:oMath>
                </a14:m>
                <a:r>
                  <a:rPr lang="en-US" dirty="0"/>
                  <a:t> </a:t>
                </a:r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B29DFA8-699F-8E49-A74C-C71EBCB6D32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3269" y="5587233"/>
                <a:ext cx="3105839" cy="669992"/>
              </a:xfrm>
              <a:prstGeom prst="rect">
                <a:avLst/>
              </a:prstGeom>
              <a:blipFill>
                <a:blip r:embed="rId5"/>
                <a:stretch>
                  <a:fillRect t="-3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FCE131D-ADDF-8543-A9BB-0F3E3DA60D5F}"/>
                  </a:ext>
                </a:extLst>
              </p:cNvPr>
              <p:cNvSpPr txBox="1"/>
              <p:nvPr/>
            </p:nvSpPr>
            <p:spPr>
              <a:xfrm>
                <a:off x="6238310" y="5627212"/>
                <a:ext cx="494259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 drawn from triangular distribution bounded by 95% confidence interval of regressed data</a:t>
                </a:r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6FCE131D-ADDF-8543-A9BB-0F3E3DA60D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38310" y="5627212"/>
                <a:ext cx="4942591" cy="646331"/>
              </a:xfrm>
              <a:prstGeom prst="rect">
                <a:avLst/>
              </a:prstGeom>
              <a:blipFill>
                <a:blip r:embed="rId6"/>
                <a:stretch>
                  <a:fillRect t="-1923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983B27-EF28-2044-8D6E-F270E8D3A864}"/>
              </a:ext>
            </a:extLst>
          </p:cNvPr>
          <p:cNvCxnSpPr>
            <a:cxnSpLocks/>
          </p:cNvCxnSpPr>
          <p:nvPr/>
        </p:nvCxnSpPr>
        <p:spPr>
          <a:xfrm>
            <a:off x="5015586" y="5922229"/>
            <a:ext cx="8862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47855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model estimates are credible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22D66-B5FE-46B9-85ED-7C46672533E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437" y="1231115"/>
            <a:ext cx="8551035" cy="5130621"/>
          </a:xfrm>
          <a:prstGeom prst="rect">
            <a:avLst/>
          </a:prstGeom>
        </p:spPr>
      </p:pic>
      <p:sp>
        <p:nvSpPr>
          <p:cNvPr id="7" name="Text Placeholder 4"/>
          <p:cNvSpPr txBox="1">
            <a:spLocks/>
          </p:cNvSpPr>
          <p:nvPr/>
        </p:nvSpPr>
        <p:spPr>
          <a:xfrm>
            <a:off x="838200" y="6356354"/>
            <a:ext cx="3929109" cy="365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563"/>
              </a:spcBef>
              <a:buFont typeface="Arial" panose="020B0604020202020204" pitchFamily="34" charset="0"/>
              <a:buChar char="•"/>
              <a:defRPr sz="15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12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Intro | </a:t>
            </a:r>
            <a:r>
              <a:rPr lang="en-US" b="1" dirty="0" smtClean="0">
                <a:latin typeface="+mj-lt"/>
              </a:rPr>
              <a:t>Methods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| Results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|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874393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v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v4.potx" id="{2C2643FA-EE2D-4975-A7CE-1E904361F82E}" vid="{A5A9BDC3-5F26-47AE-9529-4EB41ED54B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template_v4</Template>
  <TotalTime>1177</TotalTime>
  <Words>686</Words>
  <Application>Microsoft Office PowerPoint</Application>
  <PresentationFormat>Widescreen</PresentationFormat>
  <Paragraphs>168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DejaVu Sans</vt:lpstr>
      <vt:lpstr>Wingdings</vt:lpstr>
      <vt:lpstr>template_v4</vt:lpstr>
      <vt:lpstr>Strategies for Reuse of Launch Vehicle First Stages</vt:lpstr>
      <vt:lpstr>Some launch providers are moving towards 1st stage reusability</vt:lpstr>
      <vt:lpstr>Many first stage reuse strategies have been proposed …</vt:lpstr>
      <vt:lpstr>Cost per flight is estimated with performance and cost models</vt:lpstr>
      <vt:lpstr>Payload capacity  is set by I_sp and inert mass</vt:lpstr>
      <vt:lpstr>Reuse adds mass to the first stage, decreasing payload capacity</vt:lpstr>
      <vt:lpstr>TRANSCOST model relates masses to costs</vt:lpstr>
      <vt:lpstr>Quantifying uncertainty for TRANSCOST parameters</vt:lpstr>
      <vt:lpstr>Cost model estimates are credible</vt:lpstr>
      <vt:lpstr>Downrange propulsive landing has lowest estimated cost</vt:lpstr>
      <vt:lpstr>Cost decreases with number of reuses … up to a point</vt:lpstr>
      <vt:lpstr>Reuse is more worthwhile for medium to heavy launch vehicles</vt:lpstr>
      <vt:lpstr>Future work: development costs</vt:lpstr>
      <vt:lpstr>Conclusion: Some 1st stage reuse strategies, particularly downrange propulsive landing, can reduce cost per flight</vt:lpstr>
      <vt:lpstr>Questions?</vt:lpstr>
      <vt:lpstr>PowerPoint Presentation</vt:lpstr>
      <vt:lpstr>All reuse strategies reduce the payload mass fraction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106</cp:revision>
  <dcterms:created xsi:type="dcterms:W3CDTF">2018-09-22T22:38:54Z</dcterms:created>
  <dcterms:modified xsi:type="dcterms:W3CDTF">2018-09-29T00:51:46Z</dcterms:modified>
</cp:coreProperties>
</file>

<file path=docProps/thumbnail.jpeg>
</file>